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5" r:id="rId15"/>
    <p:sldId id="257" r:id="rId16"/>
    <p:sldId id="258" r:id="rId17"/>
    <p:sldId id="259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mith" userId="fe54fe9dfb03c4fe" providerId="LiveId" clId="{A6A47DA1-7000-498C-8F82-9F61F4AA8FC9}"/>
    <pc:docChg chg="modSld">
      <pc:chgData name="Steven Smith" userId="fe54fe9dfb03c4fe" providerId="LiveId" clId="{A6A47DA1-7000-498C-8F82-9F61F4AA8FC9}" dt="2020-05-29T15:19:15.230" v="1" actId="14100"/>
      <pc:docMkLst>
        <pc:docMk/>
      </pc:docMkLst>
      <pc:sldChg chg="modSp mod">
        <pc:chgData name="Steven Smith" userId="fe54fe9dfb03c4fe" providerId="LiveId" clId="{A6A47DA1-7000-498C-8F82-9F61F4AA8FC9}" dt="2020-05-29T15:19:15.230" v="1" actId="14100"/>
        <pc:sldMkLst>
          <pc:docMk/>
          <pc:sldMk cId="2510413153" sldId="294"/>
        </pc:sldMkLst>
        <pc:spChg chg="mod">
          <ac:chgData name="Steven Smith" userId="fe54fe9dfb03c4fe" providerId="LiveId" clId="{A6A47DA1-7000-498C-8F82-9F61F4AA8FC9}" dt="2020-05-29T15:19:15.230" v="1" actId="14100"/>
          <ac:spMkLst>
            <pc:docMk/>
            <pc:sldMk cId="2510413153" sldId="29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A790-4F0C-4F39-8C81-4E0B5F6494CE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8099A-8466-48DA-90A2-8F639A424E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5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2AD6-0C18-DB4A-BABE-0D8284FB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5AEA8-A097-2646-912B-04016B48E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4B37A-38C4-0F4E-9055-43D8FEEE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C13A7-017C-C74A-A7C1-D2564DD1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B0D8-4D04-A34B-80F2-488C1711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A23C-6C60-AB4A-AAC4-A9D45745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B0AAE-AC38-F74B-9535-9E743C97F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9E9F1-3CC7-F446-8072-60E32363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23D8-4FEB-D642-8253-FE9A51CE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0E404-5949-FC43-8DA2-F2AD69DA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54EB0-5B0E-0843-80C6-02998206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165C1-026A-F747-88CC-AECF38114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45A56-6725-8841-97C3-200884D8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2DD47-FD10-6145-B85E-91FB286F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A8446-755E-2243-8ABC-16031319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0004-8DD9-C748-A699-728ECA9A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0002-A21A-A94E-BD10-7E57B6C0B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A4F6F-0142-924A-A806-6641FB1C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C359C-1D1D-7C41-A0DC-91F8C5EB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E014C-0597-3D4C-BAAC-5CD84EF4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50AD-D710-614C-9096-EF4DD992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D594-C7D5-4C4F-9D4D-0DF4E4A2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049C-B5CB-ED48-B9AE-D0F68595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673B-B590-664D-A570-FC2FE4DC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BB105-A451-5248-888F-AA70FE6A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D4CC-79CA-F344-BDBA-A0DB975D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E943-CA5B-1D48-AE5C-402B67BBA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84A7F-1724-854C-A22D-D202D9B8A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4D573-E74E-C24C-87D4-0F636D71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2493D-021A-0C46-BF84-560B175D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62971-51FA-034B-BFAB-03571CA7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6E13-95A1-444F-95AC-4A826F75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F8E5-A85F-674D-8100-9905FF922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3BE9B-16FF-8048-B422-E58D093DE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E2529-7AE7-3945-A35A-B1DDFF4ED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33154-4516-734A-A723-27C765420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CC03A-DC48-9A41-8560-F8655F85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7626-DBC5-F748-BBB2-2914942A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48420-FED9-B741-9F6B-A284DC63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A710-C2D5-2847-8368-A1FACB0D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EBC20-709E-E74A-9D10-8882A61A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0E1B-3592-DB42-BFAB-F1C49BE8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4FD2B-6A47-1C43-8A00-3F23B1A1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420ED-957B-2E45-82D9-9F845806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CB1C8-A391-2E4D-AA85-0E2C038B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BF32F-DD94-3249-B8FC-026C0DF1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D078-6063-7747-AB0E-B2B8CD09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8F3F-A255-0D43-AF14-147A2F83D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A9975-1405-744C-A24C-B48747F11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AEB24-9BF9-5E4D-93DD-2FE42DA1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38023-AEF7-A744-8789-390C9FD1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47A5C-227C-EE45-8F1A-C5924B31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EDC5-47B9-FE4E-890D-FBF26D6E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B1305-B93B-F049-8880-147091555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7E121-4B85-D747-846F-095C4D5B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AAAD5-4542-204B-B1B4-3DB79CFB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B2C17-FF12-DB40-A4DA-B5DD7DF1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782E3-E030-5741-ACDC-2439F80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F561C-2E61-064A-B97A-669D1BCA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246F-2344-1343-8B5E-7804BD79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4BB3C-4E29-7946-99C4-1E161638E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9867-D86A-6245-B637-FD019B064C4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CE14-58C0-4E43-A4CF-12F7B905A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A537-FE56-0C4F-9F1C-D6367B462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E2E0B-C7ED-EB42-A6F2-4F7BC953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F0219-A358-AB48-BE12-6629569D6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b="1"/>
              <a:t>Vowel </a:t>
            </a:r>
            <a:r>
              <a:rPr lang="en-US" b="1" dirty="0"/>
              <a:t>sounds in French and how they are often spelt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E8046-17CA-9748-901C-C78E747A7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Images from pixabay.com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628" y="787537"/>
            <a:ext cx="3365284" cy="2523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7607" y="1679028"/>
            <a:ext cx="358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m</a:t>
            </a:r>
            <a:r>
              <a:rPr lang="en-GB" sz="5400" dirty="0">
                <a:solidFill>
                  <a:srgbClr val="FF0000"/>
                </a:solidFill>
              </a:rPr>
              <a:t>ou</a:t>
            </a:r>
            <a:r>
              <a:rPr lang="en-GB" sz="5400" dirty="0"/>
              <a:t>ton</a:t>
            </a:r>
            <a:endParaRPr lang="fr-FR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635" y="3337777"/>
            <a:ext cx="2370082" cy="2370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5945" y="4067503"/>
            <a:ext cx="4406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</a:t>
            </a:r>
            <a:r>
              <a:rPr lang="en-GB" sz="5400" dirty="0" err="1"/>
              <a:t>kang</a:t>
            </a:r>
            <a:r>
              <a:rPr lang="en-GB" sz="5400" dirty="0" err="1">
                <a:solidFill>
                  <a:srgbClr val="FF0000"/>
                </a:solidFill>
              </a:rPr>
              <a:t>ou</a:t>
            </a:r>
            <a:r>
              <a:rPr lang="en-GB" sz="5400" dirty="0" err="1"/>
              <a:t>r</a:t>
            </a:r>
            <a:r>
              <a:rPr lang="en-GB" sz="5400" dirty="0" err="1">
                <a:solidFill>
                  <a:srgbClr val="FF0000"/>
                </a:solidFill>
              </a:rPr>
              <a:t>ou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480" y="1442544"/>
            <a:ext cx="2302225" cy="238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1972" y="2230821"/>
            <a:ext cx="305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</a:t>
            </a:r>
            <a:r>
              <a:rPr lang="en-GB" sz="5400" dirty="0" err="1"/>
              <a:t>ois</a:t>
            </a:r>
            <a:r>
              <a:rPr lang="en-GB" sz="5400" dirty="0" err="1">
                <a:solidFill>
                  <a:srgbClr val="FF0000"/>
                </a:solidFill>
              </a:rPr>
              <a:t>eau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862" y="3682255"/>
            <a:ext cx="3426372" cy="2384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1972" y="4437993"/>
            <a:ext cx="3673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d</a:t>
            </a:r>
            <a:r>
              <a:rPr lang="en-GB" sz="5400" dirty="0">
                <a:solidFill>
                  <a:srgbClr val="FF0000"/>
                </a:solidFill>
              </a:rPr>
              <a:t>au</a:t>
            </a:r>
            <a:r>
              <a:rPr lang="en-GB" sz="5400" dirty="0"/>
              <a:t>phin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56933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34" y="1347951"/>
            <a:ext cx="2399249" cy="2175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8910" y="1828800"/>
            <a:ext cx="373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/>
              <a:t>une</a:t>
            </a:r>
            <a:r>
              <a:rPr lang="en-GB" sz="5400" dirty="0"/>
              <a:t> </a:t>
            </a:r>
            <a:r>
              <a:rPr lang="en-GB" sz="5400" dirty="0" err="1"/>
              <a:t>fourm</a:t>
            </a:r>
            <a:r>
              <a:rPr lang="en-GB" sz="5400" dirty="0" err="1">
                <a:solidFill>
                  <a:srgbClr val="FF0000"/>
                </a:solidFill>
              </a:rPr>
              <a:t>i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34" y="3873062"/>
            <a:ext cx="2228193" cy="2228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1972" y="4406462"/>
            <a:ext cx="34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/>
              <a:t>une</a:t>
            </a:r>
            <a:r>
              <a:rPr lang="en-GB" sz="5400" dirty="0"/>
              <a:t> </a:t>
            </a:r>
            <a:r>
              <a:rPr lang="en-GB" sz="5400" dirty="0" err="1"/>
              <a:t>sour</a:t>
            </a:r>
            <a:r>
              <a:rPr lang="en-GB" sz="5400" dirty="0" err="1">
                <a:solidFill>
                  <a:srgbClr val="FF0000"/>
                </a:solidFill>
              </a:rPr>
              <a:t>is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1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964" y="1221827"/>
            <a:ext cx="1603353" cy="2554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0084" y="1978572"/>
            <a:ext cx="259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ch</a:t>
            </a:r>
            <a:r>
              <a:rPr lang="en-GB" sz="5400" dirty="0">
                <a:solidFill>
                  <a:srgbClr val="FF0000"/>
                </a:solidFill>
              </a:rPr>
              <a:t>at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41" y="3775841"/>
            <a:ext cx="2843048" cy="1824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0084" y="4296103"/>
            <a:ext cx="364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/>
              <a:t>une</a:t>
            </a:r>
            <a:r>
              <a:rPr lang="en-GB" sz="5400" dirty="0"/>
              <a:t> </a:t>
            </a:r>
            <a:r>
              <a:rPr lang="en-GB" sz="5400" dirty="0" err="1"/>
              <a:t>b</a:t>
            </a:r>
            <a:r>
              <a:rPr lang="en-GB" sz="5400" dirty="0" err="1">
                <a:solidFill>
                  <a:srgbClr val="FF0000"/>
                </a:solidFill>
              </a:rPr>
              <a:t>a</a:t>
            </a:r>
            <a:r>
              <a:rPr lang="en-GB" sz="5400" dirty="0" err="1"/>
              <a:t>n</a:t>
            </a:r>
            <a:r>
              <a:rPr lang="en-GB" sz="5400" dirty="0" err="1">
                <a:solidFill>
                  <a:srgbClr val="FF0000"/>
                </a:solidFill>
              </a:rPr>
              <a:t>a</a:t>
            </a:r>
            <a:r>
              <a:rPr lang="en-GB" sz="5400" dirty="0" err="1"/>
              <a:t>ne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65556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283C29-A2C8-A342-BB43-6A23920637BE}"/>
              </a:ext>
            </a:extLst>
          </p:cNvPr>
          <p:cNvSpPr txBox="1"/>
          <p:nvPr/>
        </p:nvSpPr>
        <p:spPr>
          <a:xfrm>
            <a:off x="5746531" y="4284361"/>
            <a:ext cx="428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/>
              <a:t>un </a:t>
            </a:r>
            <a:r>
              <a:rPr lang="en-US" sz="5400" dirty="0" err="1"/>
              <a:t>chimpanz</a:t>
            </a:r>
            <a:r>
              <a:rPr lang="en-US" sz="5400" dirty="0" err="1">
                <a:solidFill>
                  <a:srgbClr val="FF0000"/>
                </a:solidFill>
              </a:rPr>
              <a:t>é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F7817-052D-8F47-A07D-3948C6B19775}"/>
              </a:ext>
            </a:extLst>
          </p:cNvPr>
          <p:cNvSpPr txBox="1"/>
          <p:nvPr/>
        </p:nvSpPr>
        <p:spPr>
          <a:xfrm>
            <a:off x="5084379" y="1874881"/>
            <a:ext cx="660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/>
              <a:t>        </a:t>
            </a:r>
            <a:r>
              <a:rPr lang="en-US" sz="5400" dirty="0"/>
              <a:t>un </a:t>
            </a:r>
            <a:r>
              <a:rPr lang="en-US" sz="5400" dirty="0" err="1"/>
              <a:t>p</a:t>
            </a:r>
            <a:r>
              <a:rPr lang="en-US" sz="5400" dirty="0" err="1">
                <a:solidFill>
                  <a:srgbClr val="FF0000"/>
                </a:solidFill>
              </a:rPr>
              <a:t>é</a:t>
            </a:r>
            <a:r>
              <a:rPr lang="en-US" sz="5400" dirty="0" err="1"/>
              <a:t>lican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717" y="993228"/>
            <a:ext cx="1994863" cy="2301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717" y="3608153"/>
            <a:ext cx="1896493" cy="20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B0729F-C741-1C4A-9F66-35B51778FD2C}"/>
              </a:ext>
            </a:extLst>
          </p:cNvPr>
          <p:cNvSpPr txBox="1"/>
          <p:nvPr/>
        </p:nvSpPr>
        <p:spPr>
          <a:xfrm>
            <a:off x="6408682" y="1756843"/>
            <a:ext cx="4482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 </a:t>
            </a:r>
            <a:r>
              <a:rPr lang="en-US" sz="5400" dirty="0"/>
              <a:t>un </a:t>
            </a:r>
            <a:r>
              <a:rPr lang="en-US" sz="5400" dirty="0" err="1"/>
              <a:t>z</a:t>
            </a:r>
            <a:r>
              <a:rPr lang="en-US" sz="5400" dirty="0" err="1">
                <a:solidFill>
                  <a:srgbClr val="FF0000"/>
                </a:solidFill>
              </a:rPr>
              <a:t>è</a:t>
            </a:r>
            <a:r>
              <a:rPr lang="en-US" sz="5400" dirty="0" err="1"/>
              <a:t>bre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576" y="1056289"/>
            <a:ext cx="2938968" cy="217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728" y="3570610"/>
            <a:ext cx="2130644" cy="2262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5719" y="4106917"/>
            <a:ext cx="390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</a:t>
            </a:r>
            <a:r>
              <a:rPr lang="en-GB" sz="5400" dirty="0" err="1"/>
              <a:t>p</a:t>
            </a:r>
            <a:r>
              <a:rPr lang="en-GB" sz="5400" dirty="0" err="1">
                <a:solidFill>
                  <a:srgbClr val="FF0000"/>
                </a:solidFill>
              </a:rPr>
              <a:t>e</a:t>
            </a:r>
            <a:r>
              <a:rPr lang="en-GB" sz="5400" dirty="0" err="1"/>
              <a:t>rroqu</a:t>
            </a:r>
            <a:r>
              <a:rPr lang="en-GB" sz="5400" dirty="0" err="1">
                <a:solidFill>
                  <a:srgbClr val="FF0000"/>
                </a:solidFill>
              </a:rPr>
              <a:t>et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9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C23F4-4FBB-D040-BF33-18CD343BC545}"/>
              </a:ext>
            </a:extLst>
          </p:cNvPr>
          <p:cNvSpPr txBox="1"/>
          <p:nvPr/>
        </p:nvSpPr>
        <p:spPr>
          <a:xfrm>
            <a:off x="3933497" y="4574384"/>
            <a:ext cx="422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/>
              <a:t>un </a:t>
            </a:r>
            <a:r>
              <a:rPr lang="en-US" sz="4800" dirty="0" err="1">
                <a:solidFill>
                  <a:srgbClr val="FF0000"/>
                </a:solidFill>
              </a:rPr>
              <a:t>oi</a:t>
            </a:r>
            <a:r>
              <a:rPr lang="en-US" sz="4800" dirty="0" err="1"/>
              <a:t>seau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62" y="772509"/>
            <a:ext cx="3571109" cy="37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6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2F69F-9F8D-0644-A4C5-745D89CE22F4}"/>
              </a:ext>
            </a:extLst>
          </p:cNvPr>
          <p:cNvSpPr txBox="1"/>
          <p:nvPr/>
        </p:nvSpPr>
        <p:spPr>
          <a:xfrm>
            <a:off x="4099034" y="4728647"/>
            <a:ext cx="5833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/>
              <a:t>un </a:t>
            </a:r>
            <a:r>
              <a:rPr lang="en-US" sz="4800" dirty="0" err="1"/>
              <a:t>gor</a:t>
            </a:r>
            <a:r>
              <a:rPr lang="en-US" sz="4800" dirty="0" err="1">
                <a:solidFill>
                  <a:srgbClr val="FF0000"/>
                </a:solidFill>
              </a:rPr>
              <a:t>ille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76" y="404821"/>
            <a:ext cx="3575159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8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36284"/>
              </p:ext>
            </p:extLst>
          </p:nvPr>
        </p:nvGraphicFramePr>
        <p:xfrm>
          <a:off x="2032000" y="719666"/>
          <a:ext cx="8128000" cy="514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45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14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3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838" y="2522483"/>
            <a:ext cx="1233903" cy="136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36" y="2538223"/>
            <a:ext cx="1453996" cy="1507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330" y="719666"/>
            <a:ext cx="2103055" cy="1577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11" y="4013071"/>
            <a:ext cx="1533555" cy="172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816" y="792598"/>
            <a:ext cx="1508236" cy="1504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786" y="903651"/>
            <a:ext cx="1736082" cy="1282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436" y="1034321"/>
            <a:ext cx="1727371" cy="1151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337" y="2418476"/>
            <a:ext cx="1218211" cy="1627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483" y="4287480"/>
            <a:ext cx="1738901" cy="1413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337" y="4255915"/>
            <a:ext cx="1399156" cy="1399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19" y="2538223"/>
            <a:ext cx="1083378" cy="1422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38" y="4159760"/>
            <a:ext cx="1668791" cy="16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9683" y="2262352"/>
            <a:ext cx="5573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Nasal vowels </a:t>
            </a:r>
            <a:r>
              <a:rPr lang="en-GB" sz="4800" dirty="0"/>
              <a:t>– these are really “French sounding” and fun to pronounce.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41388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186" y="1860331"/>
            <a:ext cx="387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</a:t>
            </a:r>
            <a:r>
              <a:rPr lang="en-GB" sz="5400" dirty="0" err="1"/>
              <a:t>p</a:t>
            </a:r>
            <a:r>
              <a:rPr lang="en-GB" sz="5400" dirty="0" err="1">
                <a:solidFill>
                  <a:srgbClr val="FF0000"/>
                </a:solidFill>
              </a:rPr>
              <a:t>in</a:t>
            </a:r>
            <a:r>
              <a:rPr lang="en-GB" sz="5400" dirty="0" err="1"/>
              <a:t>gou</a:t>
            </a:r>
            <a:r>
              <a:rPr lang="en-GB" sz="5400" dirty="0" err="1">
                <a:solidFill>
                  <a:srgbClr val="FF0000"/>
                </a:solidFill>
              </a:rPr>
              <a:t>in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379" y="3460532"/>
            <a:ext cx="2186941" cy="2262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1972" y="4114800"/>
            <a:ext cx="236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du v</a:t>
            </a:r>
            <a:r>
              <a:rPr lang="en-GB" sz="5400" dirty="0">
                <a:solidFill>
                  <a:srgbClr val="FF0000"/>
                </a:solidFill>
              </a:rPr>
              <a:t>in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884" y="1174530"/>
            <a:ext cx="1605028" cy="21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8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1" y="1072056"/>
            <a:ext cx="2222938" cy="222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9365" y="1781503"/>
            <a:ext cx="310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</a:t>
            </a:r>
            <a:r>
              <a:rPr lang="en-GB" sz="5400" dirty="0" err="1"/>
              <a:t>ball</a:t>
            </a:r>
            <a:r>
              <a:rPr lang="en-GB" sz="5400" dirty="0" err="1">
                <a:solidFill>
                  <a:srgbClr val="FF0000"/>
                </a:solidFill>
              </a:rPr>
              <a:t>on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93" y="3229960"/>
            <a:ext cx="3365939" cy="2524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9365" y="4067503"/>
            <a:ext cx="3515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mout</a:t>
            </a:r>
            <a:r>
              <a:rPr lang="en-GB" sz="5400" dirty="0">
                <a:solidFill>
                  <a:srgbClr val="FF0000"/>
                </a:solidFill>
              </a:rPr>
              <a:t>on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7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374" y="890323"/>
            <a:ext cx="1713350" cy="2247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1255" y="1812297"/>
            <a:ext cx="322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serp</a:t>
            </a:r>
            <a:r>
              <a:rPr lang="en-GB" sz="5400" dirty="0">
                <a:solidFill>
                  <a:srgbClr val="FF0000"/>
                </a:solidFill>
              </a:rPr>
              <a:t>ent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255" y="4256690"/>
            <a:ext cx="378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des </a:t>
            </a:r>
            <a:r>
              <a:rPr lang="en-GB" sz="5400" dirty="0" err="1">
                <a:solidFill>
                  <a:srgbClr val="FF0000"/>
                </a:solidFill>
              </a:rPr>
              <a:t>en</a:t>
            </a:r>
            <a:r>
              <a:rPr lang="en-GB" sz="5400" dirty="0" err="1"/>
              <a:t>f</a:t>
            </a:r>
            <a:r>
              <a:rPr lang="en-GB" sz="5400" dirty="0" err="1">
                <a:solidFill>
                  <a:srgbClr val="FF0000"/>
                </a:solidFill>
              </a:rPr>
              <a:t>ants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535" y="3527916"/>
            <a:ext cx="2671927" cy="21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17" y="1074682"/>
            <a:ext cx="2661745" cy="266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8586" y="1899745"/>
            <a:ext cx="278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un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17" y="3736427"/>
            <a:ext cx="2766520" cy="2248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4676" y="4256690"/>
            <a:ext cx="3775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ours </a:t>
            </a:r>
            <a:r>
              <a:rPr lang="en-GB" sz="5400" dirty="0" err="1"/>
              <a:t>br</a:t>
            </a:r>
            <a:r>
              <a:rPr lang="en-GB" sz="5400" dirty="0" err="1">
                <a:solidFill>
                  <a:srgbClr val="FF0000"/>
                </a:solidFill>
              </a:rPr>
              <a:t>un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607" y="963447"/>
            <a:ext cx="4734910" cy="3156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1214" y="4800600"/>
            <a:ext cx="4871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bon vin blanc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86041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3331" y="2081048"/>
            <a:ext cx="5683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Now some more vowel sounds and typical spellings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53719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48" y="977461"/>
            <a:ext cx="2530365" cy="2530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1623848"/>
            <a:ext cx="276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la l</a:t>
            </a:r>
            <a:r>
              <a:rPr lang="en-GB" sz="5400" dirty="0">
                <a:solidFill>
                  <a:srgbClr val="FF0000"/>
                </a:solidFill>
              </a:rPr>
              <a:t>u</a:t>
            </a:r>
            <a:r>
              <a:rPr lang="en-GB" sz="5400" dirty="0"/>
              <a:t>ne</a:t>
            </a:r>
            <a:endParaRPr lang="fr-FR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73" y="3786351"/>
            <a:ext cx="1944414" cy="1944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3862" y="4146331"/>
            <a:ext cx="226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un </a:t>
            </a:r>
            <a:r>
              <a:rPr lang="en-GB" sz="5400" dirty="0" err="1"/>
              <a:t>m</a:t>
            </a:r>
            <a:r>
              <a:rPr lang="en-GB" sz="5400" dirty="0" err="1">
                <a:solidFill>
                  <a:srgbClr val="FF0000"/>
                </a:solidFill>
              </a:rPr>
              <a:t>u</a:t>
            </a:r>
            <a:r>
              <a:rPr lang="en-GB" sz="5400" dirty="0" err="1"/>
              <a:t>r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63991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Vowel sounds in French and how they are often spelt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Vowel sounds in French and how they are often spelt</dc:title>
  <dc:creator>Steven Smith</dc:creator>
  <cp:lastModifiedBy>Steven Smith</cp:lastModifiedBy>
  <cp:revision>1</cp:revision>
  <dcterms:created xsi:type="dcterms:W3CDTF">2020-05-25T09:58:36Z</dcterms:created>
  <dcterms:modified xsi:type="dcterms:W3CDTF">2020-05-29T15:19:20Z</dcterms:modified>
</cp:coreProperties>
</file>